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31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6" r:id="rId29"/>
    <p:sldId id="282" r:id="rId30"/>
    <p:sldId id="298" r:id="rId31"/>
    <p:sldId id="299" r:id="rId32"/>
    <p:sldId id="300" r:id="rId33"/>
    <p:sldId id="306" r:id="rId34"/>
    <p:sldId id="311" r:id="rId35"/>
    <p:sldId id="313" r:id="rId36"/>
    <p:sldId id="314" r:id="rId37"/>
    <p:sldId id="315" r:id="rId38"/>
    <p:sldId id="318" r:id="rId39"/>
    <p:sldId id="30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71A01-658A-4C19-A5F1-63E6605CE9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3A7C60-B6F2-4D78-AEFF-FDFD204D9B4E}">
      <dgm:prSet/>
      <dgm:spPr/>
      <dgm:t>
        <a:bodyPr/>
        <a:lstStyle/>
        <a:p>
          <a:r>
            <a:rPr lang="ru-RU"/>
            <a:t>Какие из представленных возможностей кажутся вам наиболее полезными?</a:t>
          </a:r>
          <a:endParaRPr lang="en-US"/>
        </a:p>
      </dgm:t>
    </dgm:pt>
    <dgm:pt modelId="{222CA023-F8BC-4868-8041-752467F1C269}" type="parTrans" cxnId="{6FEB3493-2320-4EAE-886A-CEC879ACF5B0}">
      <dgm:prSet/>
      <dgm:spPr/>
      <dgm:t>
        <a:bodyPr/>
        <a:lstStyle/>
        <a:p>
          <a:endParaRPr lang="en-US"/>
        </a:p>
      </dgm:t>
    </dgm:pt>
    <dgm:pt modelId="{6ADC412F-7430-48B1-A307-9726B113FA1C}" type="sibTrans" cxnId="{6FEB3493-2320-4EAE-886A-CEC879ACF5B0}">
      <dgm:prSet/>
      <dgm:spPr/>
      <dgm:t>
        <a:bodyPr/>
        <a:lstStyle/>
        <a:p>
          <a:endParaRPr lang="en-US"/>
        </a:p>
      </dgm:t>
    </dgm:pt>
    <dgm:pt modelId="{A5E7764B-F0A8-453D-AF4E-BCDE06613277}">
      <dgm:prSet/>
      <dgm:spPr/>
      <dgm:t>
        <a:bodyPr/>
        <a:lstStyle/>
        <a:p>
          <a:r>
            <a:rPr lang="ru-RU"/>
            <a:t>Что из представленных ресурсов вы уже используете?</a:t>
          </a:r>
          <a:endParaRPr lang="en-US"/>
        </a:p>
      </dgm:t>
    </dgm:pt>
    <dgm:pt modelId="{5195276F-FD27-4FA5-BEE3-BEEA70AD8048}" type="parTrans" cxnId="{7CE0CFA6-4DC4-4108-A760-988DCE7C550C}">
      <dgm:prSet/>
      <dgm:spPr/>
      <dgm:t>
        <a:bodyPr/>
        <a:lstStyle/>
        <a:p>
          <a:endParaRPr lang="en-US"/>
        </a:p>
      </dgm:t>
    </dgm:pt>
    <dgm:pt modelId="{E50DB0AE-9424-4588-BFEA-3B469811EAED}" type="sibTrans" cxnId="{7CE0CFA6-4DC4-4108-A760-988DCE7C550C}">
      <dgm:prSet/>
      <dgm:spPr/>
      <dgm:t>
        <a:bodyPr/>
        <a:lstStyle/>
        <a:p>
          <a:endParaRPr lang="en-US"/>
        </a:p>
      </dgm:t>
    </dgm:pt>
    <dgm:pt modelId="{250370F8-37FE-4F51-A392-0C147D38402A}">
      <dgm:prSet/>
      <dgm:spPr/>
      <dgm:t>
        <a:bodyPr/>
        <a:lstStyle/>
        <a:p>
          <a:r>
            <a:rPr lang="ru-RU"/>
            <a:t>Что из представленных ресурсов вы планируете попробовать использовать в ближайшие дни?</a:t>
          </a:r>
          <a:endParaRPr lang="en-US"/>
        </a:p>
      </dgm:t>
    </dgm:pt>
    <dgm:pt modelId="{3BB813FD-4AF3-4F02-A8C1-A42B8C9773CE}" type="parTrans" cxnId="{F52EF31B-4E13-4955-BDF4-ADB209ECC660}">
      <dgm:prSet/>
      <dgm:spPr/>
      <dgm:t>
        <a:bodyPr/>
        <a:lstStyle/>
        <a:p>
          <a:endParaRPr lang="en-US"/>
        </a:p>
      </dgm:t>
    </dgm:pt>
    <dgm:pt modelId="{5F356709-36E3-46F6-8D6B-A46C52D912CA}" type="sibTrans" cxnId="{F52EF31B-4E13-4955-BDF4-ADB209ECC660}">
      <dgm:prSet/>
      <dgm:spPr/>
      <dgm:t>
        <a:bodyPr/>
        <a:lstStyle/>
        <a:p>
          <a:endParaRPr lang="en-US"/>
        </a:p>
      </dgm:t>
    </dgm:pt>
    <dgm:pt modelId="{6B9CC5A2-E670-4C6D-8C85-9267B92A95A1}" type="pres">
      <dgm:prSet presAssocID="{20B71A01-658A-4C19-A5F1-63E6605CE902}" presName="linear" presStyleCnt="0">
        <dgm:presLayoutVars>
          <dgm:animLvl val="lvl"/>
          <dgm:resizeHandles val="exact"/>
        </dgm:presLayoutVars>
      </dgm:prSet>
      <dgm:spPr/>
    </dgm:pt>
    <dgm:pt modelId="{69850038-BE01-4EF8-8295-071614A0B246}" type="pres">
      <dgm:prSet presAssocID="{283A7C60-B6F2-4D78-AEFF-FDFD204D9B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D2777C-E87C-4729-A486-75BB6FC7B26C}" type="pres">
      <dgm:prSet presAssocID="{6ADC412F-7430-48B1-A307-9726B113FA1C}" presName="spacer" presStyleCnt="0"/>
      <dgm:spPr/>
    </dgm:pt>
    <dgm:pt modelId="{5253245E-03AF-4905-98E4-47E2761A9FB6}" type="pres">
      <dgm:prSet presAssocID="{A5E7764B-F0A8-453D-AF4E-BCDE066132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421665-1409-4E64-8493-EA3521C29726}" type="pres">
      <dgm:prSet presAssocID="{E50DB0AE-9424-4588-BFEA-3B469811EAED}" presName="spacer" presStyleCnt="0"/>
      <dgm:spPr/>
    </dgm:pt>
    <dgm:pt modelId="{5F60ECD6-C1C8-4861-AE2A-5E7F8B87970D}" type="pres">
      <dgm:prSet presAssocID="{250370F8-37FE-4F51-A392-0C147D3840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D87470D-E367-49B5-97BA-8E295E5071DE}" type="presOf" srcId="{20B71A01-658A-4C19-A5F1-63E6605CE902}" destId="{6B9CC5A2-E670-4C6D-8C85-9267B92A95A1}" srcOrd="0" destOrd="0" presId="urn:microsoft.com/office/officeart/2005/8/layout/vList2"/>
    <dgm:cxn modelId="{F52EF31B-4E13-4955-BDF4-ADB209ECC660}" srcId="{20B71A01-658A-4C19-A5F1-63E6605CE902}" destId="{250370F8-37FE-4F51-A392-0C147D38402A}" srcOrd="2" destOrd="0" parTransId="{3BB813FD-4AF3-4F02-A8C1-A42B8C9773CE}" sibTransId="{5F356709-36E3-46F6-8D6B-A46C52D912CA}"/>
    <dgm:cxn modelId="{6FEB3493-2320-4EAE-886A-CEC879ACF5B0}" srcId="{20B71A01-658A-4C19-A5F1-63E6605CE902}" destId="{283A7C60-B6F2-4D78-AEFF-FDFD204D9B4E}" srcOrd="0" destOrd="0" parTransId="{222CA023-F8BC-4868-8041-752467F1C269}" sibTransId="{6ADC412F-7430-48B1-A307-9726B113FA1C}"/>
    <dgm:cxn modelId="{FE8E8FA3-7014-4AA5-8591-2FC45EA83C43}" type="presOf" srcId="{A5E7764B-F0A8-453D-AF4E-BCDE06613277}" destId="{5253245E-03AF-4905-98E4-47E2761A9FB6}" srcOrd="0" destOrd="0" presId="urn:microsoft.com/office/officeart/2005/8/layout/vList2"/>
    <dgm:cxn modelId="{7CE0CFA6-4DC4-4108-A760-988DCE7C550C}" srcId="{20B71A01-658A-4C19-A5F1-63E6605CE902}" destId="{A5E7764B-F0A8-453D-AF4E-BCDE06613277}" srcOrd="1" destOrd="0" parTransId="{5195276F-FD27-4FA5-BEE3-BEEA70AD8048}" sibTransId="{E50DB0AE-9424-4588-BFEA-3B469811EAED}"/>
    <dgm:cxn modelId="{1D26B6BD-A0D0-4F16-AC44-976FF332D01D}" type="presOf" srcId="{250370F8-37FE-4F51-A392-0C147D38402A}" destId="{5F60ECD6-C1C8-4861-AE2A-5E7F8B87970D}" srcOrd="0" destOrd="0" presId="urn:microsoft.com/office/officeart/2005/8/layout/vList2"/>
    <dgm:cxn modelId="{158036C6-A2C5-4D45-89FF-220975D004A9}" type="presOf" srcId="{283A7C60-B6F2-4D78-AEFF-FDFD204D9B4E}" destId="{69850038-BE01-4EF8-8295-071614A0B246}" srcOrd="0" destOrd="0" presId="urn:microsoft.com/office/officeart/2005/8/layout/vList2"/>
    <dgm:cxn modelId="{BC8F8121-93EE-4E7F-93A2-057D2758D345}" type="presParOf" srcId="{6B9CC5A2-E670-4C6D-8C85-9267B92A95A1}" destId="{69850038-BE01-4EF8-8295-071614A0B246}" srcOrd="0" destOrd="0" presId="urn:microsoft.com/office/officeart/2005/8/layout/vList2"/>
    <dgm:cxn modelId="{B54F8428-9C77-4B2D-B099-403FDCDF3770}" type="presParOf" srcId="{6B9CC5A2-E670-4C6D-8C85-9267B92A95A1}" destId="{49D2777C-E87C-4729-A486-75BB6FC7B26C}" srcOrd="1" destOrd="0" presId="urn:microsoft.com/office/officeart/2005/8/layout/vList2"/>
    <dgm:cxn modelId="{93FFBD1A-0B9C-47E6-A00C-41DD6B30004B}" type="presParOf" srcId="{6B9CC5A2-E670-4C6D-8C85-9267B92A95A1}" destId="{5253245E-03AF-4905-98E4-47E2761A9FB6}" srcOrd="2" destOrd="0" presId="urn:microsoft.com/office/officeart/2005/8/layout/vList2"/>
    <dgm:cxn modelId="{D0B98A81-3B0D-4B74-A35F-1C4FF99D231B}" type="presParOf" srcId="{6B9CC5A2-E670-4C6D-8C85-9267B92A95A1}" destId="{8D421665-1409-4E64-8493-EA3521C29726}" srcOrd="3" destOrd="0" presId="urn:microsoft.com/office/officeart/2005/8/layout/vList2"/>
    <dgm:cxn modelId="{6D770098-3793-4B88-A5A9-8B4162DE542D}" type="presParOf" srcId="{6B9CC5A2-E670-4C6D-8C85-9267B92A95A1}" destId="{5F60ECD6-C1C8-4861-AE2A-5E7F8B8797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50038-BE01-4EF8-8295-071614A0B246}">
      <dsp:nvSpPr>
        <dsp:cNvPr id="0" name=""/>
        <dsp:cNvSpPr/>
      </dsp:nvSpPr>
      <dsp:spPr>
        <a:xfrm>
          <a:off x="0" y="1080"/>
          <a:ext cx="6967728" cy="179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Какие из представленных возможностей кажутся вам наиболее полезными?</a:t>
          </a:r>
          <a:endParaRPr lang="en-US" sz="3200" kern="1200"/>
        </a:p>
      </dsp:txBody>
      <dsp:txXfrm>
        <a:off x="87728" y="88808"/>
        <a:ext cx="6792272" cy="1621664"/>
      </dsp:txXfrm>
    </dsp:sp>
    <dsp:sp modelId="{5253245E-03AF-4905-98E4-47E2761A9FB6}">
      <dsp:nvSpPr>
        <dsp:cNvPr id="0" name=""/>
        <dsp:cNvSpPr/>
      </dsp:nvSpPr>
      <dsp:spPr>
        <a:xfrm>
          <a:off x="0" y="1890360"/>
          <a:ext cx="6967728" cy="1797120"/>
        </a:xfrm>
        <a:prstGeom prst="roundRect">
          <a:avLst/>
        </a:prstGeom>
        <a:solidFill>
          <a:schemeClr val="accent2">
            <a:hueOff val="149998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Что из представленных ресурсов вы уже используете?</a:t>
          </a:r>
          <a:endParaRPr lang="en-US" sz="3200" kern="1200"/>
        </a:p>
      </dsp:txBody>
      <dsp:txXfrm>
        <a:off x="87728" y="1978088"/>
        <a:ext cx="6792272" cy="1621664"/>
      </dsp:txXfrm>
    </dsp:sp>
    <dsp:sp modelId="{5F60ECD6-C1C8-4861-AE2A-5E7F8B87970D}">
      <dsp:nvSpPr>
        <dsp:cNvPr id="0" name=""/>
        <dsp:cNvSpPr/>
      </dsp:nvSpPr>
      <dsp:spPr>
        <a:xfrm>
          <a:off x="0" y="3779640"/>
          <a:ext cx="6967728" cy="1797120"/>
        </a:xfrm>
        <a:prstGeom prst="roundRect">
          <a:avLst/>
        </a:prstGeom>
        <a:solidFill>
          <a:schemeClr val="accent2">
            <a:hueOff val="2999962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Что из представленных ресурсов вы планируете попробовать использовать в ближайшие дни?</a:t>
          </a:r>
          <a:endParaRPr lang="en-US" sz="3200" kern="1200"/>
        </a:p>
      </dsp:txBody>
      <dsp:txXfrm>
        <a:off x="87728" y="3867368"/>
        <a:ext cx="6792272" cy="162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800C-5358-4615-8106-50FEF4D95FB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10BE-D6F9-4683-9B7C-F9787BE56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5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7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oard.me/" TargetMode="External"/><Relationship Id="rId2" Type="http://schemas.openxmlformats.org/officeDocument/2006/relationships/hyperlink" Target="https://draw.ch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ro.com/" TargetMode="External"/><Relationship Id="rId4" Type="http://schemas.openxmlformats.org/officeDocument/2006/relationships/hyperlink" Target="http://scrumblr.ca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tel:8800333-23-4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9B9D5-FD6B-44B7-93B6-4DAF04CBF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71B94-E387-4750-A251-6ECFA8B9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3400" b="1" dirty="0"/>
              <a:t>Индивидуализация обучения с помощью сервисов </a:t>
            </a:r>
            <a:r>
              <a:rPr lang="en-US" sz="3400" b="1" dirty="0" err="1"/>
              <a:t>Skysmart</a:t>
            </a:r>
            <a:r>
              <a:rPr lang="en-US" sz="3400" b="1" dirty="0"/>
              <a:t> </a:t>
            </a:r>
            <a:r>
              <a:rPr lang="ru-RU" sz="3400" b="1" dirty="0"/>
              <a:t>и </a:t>
            </a:r>
            <a:r>
              <a:rPr lang="ru-RU" sz="3400" b="1" dirty="0" err="1"/>
              <a:t>Skyes</a:t>
            </a:r>
            <a:r>
              <a:rPr lang="ru-RU" sz="3400" b="1" dirty="0"/>
              <a:t> </a:t>
            </a:r>
            <a:r>
              <a:rPr lang="en-US" sz="3400" b="1" dirty="0"/>
              <a:t>s</a:t>
            </a:r>
            <a:r>
              <a:rPr lang="ru-RU" sz="3400" b="1" dirty="0" err="1"/>
              <a:t>chool</a:t>
            </a:r>
            <a:r>
              <a:rPr lang="ru-RU" sz="3400" b="1" dirty="0"/>
              <a:t> от </a:t>
            </a:r>
            <a:r>
              <a:rPr lang="ru-RU" sz="3400" b="1" dirty="0" err="1"/>
              <a:t>Skyeng</a:t>
            </a:r>
            <a:endParaRPr lang="ru-RU" sz="3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37BA19-0482-4992-8AE0-E477C304B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ru-RU" sz="2000"/>
              <a:t>Алексей Васильевич Конобеев, к.пед.н., </a:t>
            </a:r>
          </a:p>
          <a:p>
            <a:r>
              <a:rPr lang="ru-RU" sz="2000"/>
              <a:t>академический директор Skyeng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C1104-E415-418F-89AB-CA18B1BE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949" y="1636047"/>
            <a:ext cx="7292051" cy="47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C032B-9FD9-4A18-8B88-352D4837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88C59-3BE2-46C5-A63B-7345C8FC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Подбор заданий нужной тематики и уровня с учетом требований ФГОС;</a:t>
            </a:r>
          </a:p>
          <a:p>
            <a:r>
              <a:rPr lang="ru-RU" dirty="0"/>
              <a:t>Соответствие заданий концепции УМК;</a:t>
            </a:r>
          </a:p>
          <a:p>
            <a:r>
              <a:rPr lang="ru-RU" dirty="0"/>
              <a:t>Логичное встраивание их в план урока;</a:t>
            </a:r>
          </a:p>
          <a:p>
            <a:r>
              <a:rPr lang="ru-RU" dirty="0"/>
              <a:t>Дополнительные задания – дополнительная проверка учителем, рост затрат времени, которого и так катастрофически мало, особенно в условиях дистанционного обучения.</a:t>
            </a:r>
          </a:p>
          <a:p>
            <a:endParaRPr lang="ru-RU" dirty="0"/>
          </a:p>
          <a:p>
            <a:r>
              <a:rPr lang="ru-RU" dirty="0"/>
              <a:t>Возможный выход – в максимальной автоматизации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74264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4BC34-F7C6-454B-8B13-66B24679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платформ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F9AF4-1042-4348-90A5-7E0E96B4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r>
              <a:rPr lang="en-US" dirty="0"/>
              <a:t> –</a:t>
            </a:r>
            <a:r>
              <a:rPr lang="ru-RU" dirty="0"/>
              <a:t> интерактивные рабочие тетради по ряду предметов;</a:t>
            </a:r>
            <a:endParaRPr lang="en-US" dirty="0"/>
          </a:p>
          <a:p>
            <a:r>
              <a:rPr lang="en-US" dirty="0" err="1"/>
              <a:t>Skyes</a:t>
            </a:r>
            <a:r>
              <a:rPr lang="en-US" dirty="0"/>
              <a:t> Schools</a:t>
            </a:r>
            <a:r>
              <a:rPr lang="ru-RU" dirty="0"/>
              <a:t> – обучение английскому языку (бесплатные ресурсы) + рабочие тетради.</a:t>
            </a:r>
          </a:p>
        </p:txBody>
      </p:sp>
    </p:spTree>
    <p:extLst>
      <p:ext uri="{BB962C8B-B14F-4D97-AF65-F5344CB8AC3E}">
        <p14:creationId xmlns:p14="http://schemas.microsoft.com/office/powerpoint/2010/main" val="182299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49A3A-02D9-465A-B985-864C0C7B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edu.skysmart.ru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F923A6-1864-4D11-87B0-004CA8FA1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39" y="2844800"/>
            <a:ext cx="11052755" cy="1330960"/>
          </a:xfrm>
        </p:spPr>
      </p:pic>
    </p:spTree>
    <p:extLst>
      <p:ext uri="{BB962C8B-B14F-4D97-AF65-F5344CB8AC3E}">
        <p14:creationId xmlns:p14="http://schemas.microsoft.com/office/powerpoint/2010/main" val="164609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31676-6293-499C-A6DC-B1D65222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CFC5E-7585-42B8-BB1B-465A02462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Интерактивная рабочая тетрадь с заданиями на основе рабочих тетрадей издательства «Просвещение»;</a:t>
            </a:r>
          </a:p>
          <a:p>
            <a:r>
              <a:rPr lang="ru-RU" dirty="0"/>
              <a:t>Для 5-11 классов;</a:t>
            </a:r>
          </a:p>
          <a:p>
            <a:r>
              <a:rPr lang="ru-RU" dirty="0"/>
              <a:t>Задания для 4 четверти учебного года;</a:t>
            </a:r>
          </a:p>
          <a:p>
            <a:r>
              <a:rPr lang="ru-RU" dirty="0"/>
              <a:t>Автоматическая проверка заданий;</a:t>
            </a:r>
            <a:endParaRPr lang="en-US" dirty="0"/>
          </a:p>
          <a:p>
            <a:r>
              <a:rPr lang="ru-RU" dirty="0"/>
              <a:t>Бесплатно!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0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6B8FB-E321-4115-8235-A7B8925E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40810C-42FF-46BA-8889-EFA757912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228" y="1981200"/>
            <a:ext cx="10168128" cy="46051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F9C8F5-9F9F-4B00-B410-F48FDDD02DB4}"/>
              </a:ext>
            </a:extLst>
          </p:cNvPr>
          <p:cNvSpPr/>
          <p:nvPr/>
        </p:nvSpPr>
        <p:spPr>
          <a:xfrm>
            <a:off x="5533602" y="3244334"/>
            <a:ext cx="112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Skysmart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2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35C5B-F54F-4B8B-87A2-FCC5335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DD215-22AE-4852-9CA8-D6F51250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Простая регистрация;</a:t>
            </a:r>
          </a:p>
          <a:p>
            <a:r>
              <a:rPr lang="ru-RU" dirty="0"/>
              <a:t>Возможность создать класс;</a:t>
            </a:r>
          </a:p>
          <a:p>
            <a:r>
              <a:rPr lang="ru-RU" dirty="0"/>
              <a:t>Выбор заданий;</a:t>
            </a:r>
          </a:p>
          <a:p>
            <a:r>
              <a:rPr lang="ru-RU" dirty="0"/>
              <a:t>Готовые ответы для учителя, автоматическая проверка ответов для ученика;</a:t>
            </a:r>
          </a:p>
          <a:p>
            <a:r>
              <a:rPr lang="ru-RU" dirty="0"/>
              <a:t>Предпросмотр упражнений;</a:t>
            </a:r>
          </a:p>
          <a:p>
            <a:r>
              <a:rPr lang="ru-RU" dirty="0"/>
              <a:t>Отправка ученикам задания одной ссылкой;</a:t>
            </a:r>
          </a:p>
          <a:p>
            <a:r>
              <a:rPr lang="ru-RU" dirty="0"/>
              <a:t>Результаты работы учеников сразу появляются в личном кабинете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358597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2429-C2BE-4127-ACED-1A9443C5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86E668-7A2D-4630-B32B-629626999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728216"/>
            <a:ext cx="7274560" cy="47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E8428-91D1-4588-AF99-66F8E7DA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873E55-E581-44D5-8C0C-FA04EB623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248" y="1828799"/>
            <a:ext cx="10502111" cy="49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D93D4-8FF8-4B87-AC57-34C032C6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E6C988-8BF9-4CBC-99B5-F4C45C462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721" y="1615440"/>
            <a:ext cx="10402643" cy="50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E1639-7AA0-41D8-9C75-4A8AD752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883920"/>
          </a:xfrm>
        </p:spPr>
        <p:txBody>
          <a:bodyPr/>
          <a:lstStyle/>
          <a:p>
            <a:r>
              <a:rPr lang="ru-RU" dirty="0"/>
              <a:t>Индивидуализация через </a:t>
            </a:r>
            <a:r>
              <a:rPr lang="en-US" dirty="0" err="1"/>
              <a:t>Skysmart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BCA80-8AC7-4436-AE54-E84A83C4B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092960"/>
            <a:ext cx="4937760" cy="40792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Учитель может создать столько комплектов заданий, сколько потребуется, даже по заданию на каждого ученика;</a:t>
            </a:r>
          </a:p>
          <a:p>
            <a:r>
              <a:rPr lang="ru-RU" dirty="0"/>
              <a:t>Для каждого задания – индивидуальная ссылка.</a:t>
            </a:r>
          </a:p>
          <a:p>
            <a:r>
              <a:rPr lang="ru-RU" dirty="0"/>
              <a:t>Можно варьировать задания по тематике, видам упражнений, количеству.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9A730C-FA59-40B6-B14D-A59258FC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2174" y="1506952"/>
            <a:ext cx="4036866" cy="50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8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18D4F-8244-4FA5-9008-D060DA57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701040"/>
          </a:xfrm>
        </p:spPr>
        <p:txBody>
          <a:bodyPr/>
          <a:lstStyle/>
          <a:p>
            <a:r>
              <a:rPr lang="ru-RU" dirty="0"/>
              <a:t>Зачем нужна индивидуализация?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AFBB7-C05B-45BB-BCD3-C2E46879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40560"/>
            <a:ext cx="10168128" cy="452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Все дети разные и овладевают </a:t>
            </a:r>
            <a:r>
              <a:rPr lang="ru-RU" dirty="0" err="1"/>
              <a:t>общеучебными</a:t>
            </a:r>
            <a:r>
              <a:rPr lang="ru-RU" dirty="0"/>
              <a:t> умениями и учебным материалом по-разному. Несмотря на критику теории </a:t>
            </a:r>
            <a:r>
              <a:rPr lang="en-US" dirty="0"/>
              <a:t>learning styles </a:t>
            </a:r>
            <a:r>
              <a:rPr lang="ru-RU" dirty="0"/>
              <a:t>в последние годы, можно отметить, что разным ученикам требуется больше:</a:t>
            </a:r>
          </a:p>
          <a:p>
            <a:r>
              <a:rPr lang="ru-RU" dirty="0"/>
              <a:t>опор на аудио;</a:t>
            </a:r>
          </a:p>
          <a:p>
            <a:r>
              <a:rPr lang="ru-RU" dirty="0"/>
              <a:t>визуальных опор;</a:t>
            </a:r>
          </a:p>
          <a:p>
            <a:r>
              <a:rPr lang="ru-RU" dirty="0"/>
              <a:t>действий (работы руками, лабораторных работ и т.п.);</a:t>
            </a:r>
          </a:p>
          <a:p>
            <a:r>
              <a:rPr lang="ru-RU" dirty="0"/>
              <a:t>времени на выполнение заданий;</a:t>
            </a:r>
          </a:p>
          <a:p>
            <a:r>
              <a:rPr lang="ru-RU" dirty="0"/>
              <a:t>тренировочных упражнений;</a:t>
            </a:r>
          </a:p>
          <a:p>
            <a:r>
              <a:rPr lang="ru-RU" dirty="0"/>
              <a:t>внимания учителя…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0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57F283-8F5A-4DAB-B31F-71BB2D66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Индивидуализация обучения английскому языку </a:t>
            </a:r>
          </a:p>
        </p:txBody>
      </p:sp>
      <p:pic>
        <p:nvPicPr>
          <p:cNvPr id="7" name="Объект 6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3CA43D45-B2B4-487F-9D30-86ADB414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86" y="2854879"/>
            <a:ext cx="7951428" cy="13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5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A6FCE-AA26-48E2-8030-EB8352B3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</a:t>
            </a:r>
            <a:r>
              <a:rPr lang="en-US" dirty="0" err="1"/>
              <a:t>Skyes</a:t>
            </a:r>
            <a:r>
              <a:rPr lang="en-US" dirty="0"/>
              <a:t> school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D326A-57B9-45A3-88FC-A5AAA059B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Электронные рабочие тетради с интерактивными упражнениями к учебникам «</a:t>
            </a:r>
            <a:r>
              <a:rPr lang="en-US" dirty="0"/>
              <a:t>Spotlight</a:t>
            </a:r>
            <a:r>
              <a:rPr lang="ru-RU" dirty="0"/>
              <a:t>»</a:t>
            </a:r>
            <a:r>
              <a:rPr lang="en-US" dirty="0"/>
              <a:t>,</a:t>
            </a:r>
            <a:r>
              <a:rPr lang="ru-RU" dirty="0"/>
              <a:t> «Сферы» на полный учебный год;</a:t>
            </a:r>
          </a:p>
          <a:p>
            <a:r>
              <a:rPr lang="ru-RU" dirty="0"/>
              <a:t>Дополнительные упражнения по лексике, грамматике, чтению, аудированию (записи созданы носителями языка);</a:t>
            </a:r>
          </a:p>
          <a:p>
            <a:r>
              <a:rPr lang="ru-RU" dirty="0"/>
              <a:t>Интерактивные тесты;</a:t>
            </a:r>
          </a:p>
          <a:p>
            <a:r>
              <a:rPr lang="ru-RU" dirty="0"/>
              <a:t>Готовые тематические уроки;</a:t>
            </a:r>
          </a:p>
          <a:p>
            <a:r>
              <a:rPr lang="ru-RU" dirty="0"/>
              <a:t>Задания в формате ВПР, ОГЭ и ЕГЭ (</a:t>
            </a:r>
            <a:r>
              <a:rPr lang="ru-RU" b="1" dirty="0"/>
              <a:t>новые</a:t>
            </a:r>
            <a:r>
              <a:rPr lang="ru-RU" dirty="0"/>
              <a:t> тренировочные тесты появятся с сентября 2020);</a:t>
            </a:r>
          </a:p>
          <a:p>
            <a:r>
              <a:rPr lang="ru-RU" dirty="0"/>
              <a:t>Возможность создать класс и работать с конкретным классом;</a:t>
            </a:r>
          </a:p>
          <a:p>
            <a:r>
              <a:rPr lang="ru-RU" dirty="0"/>
              <a:t>Возможность получать полную информацию о работе каждого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9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8C79C-EBE2-4B06-9F73-5E484E5C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ru-RU" dirty="0"/>
              <a:t>Онлайн-классы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FF2760-A959-47FE-80D4-175315B8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614" y="1390650"/>
            <a:ext cx="8958885" cy="51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5BF3-7DFD-4D6B-9B8A-B76F82EE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ru-RU" dirty="0"/>
              <a:t>Электронная рабочая тетрадь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DB4EFE-5AAF-404C-AF7F-55F61A52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160" y="1422600"/>
            <a:ext cx="9042400" cy="51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2FD5A-2041-4C3A-8311-D32453FE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Дополнительные упражнения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2FEE05-C0E2-4632-8DA7-BA9985F12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69" y="1085850"/>
            <a:ext cx="8215072" cy="54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1CE10-1C3B-48E9-8EA1-5AE552AD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ru-RU" dirty="0"/>
              <a:t>Тематические уроки – повышение мотивации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95D0B6-2EF6-4A98-95C3-6629F39BA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730" y="1442720"/>
            <a:ext cx="9237789" cy="50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8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C962F-DBF8-43E6-BCE7-30C48BB0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ru-RU" dirty="0"/>
              <a:t>Грамматический справочник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68F777-0E05-4D9F-8DC8-ACFC553BD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040" y="1332967"/>
            <a:ext cx="6624319" cy="52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4907" y="0"/>
            <a:ext cx="5176808" cy="6857615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866" y="447855"/>
            <a:ext cx="3375476" cy="71459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4578" spc="6" dirty="0">
                <a:latin typeface="Museo Sans Cyrillic 500"/>
                <a:cs typeface="Arial"/>
              </a:rPr>
              <a:t>Для</a:t>
            </a:r>
            <a:r>
              <a:rPr sz="4578" spc="-30" dirty="0">
                <a:latin typeface="Museo Sans Cyrillic 500"/>
                <a:cs typeface="Arial"/>
              </a:rPr>
              <a:t> </a:t>
            </a:r>
            <a:r>
              <a:rPr sz="4578" spc="-21" dirty="0">
                <a:latin typeface="Museo Sans Cyrillic 500"/>
                <a:cs typeface="Arial"/>
              </a:rPr>
              <a:t>учителя</a:t>
            </a:r>
            <a:endParaRPr sz="4578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9418" y="1920912"/>
            <a:ext cx="2903002" cy="12397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Сокращение</a:t>
            </a:r>
            <a:r>
              <a:rPr sz="2001" spc="-6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временных 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затрат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пользу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реализации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творческого  потенциала.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60" y="1922310"/>
            <a:ext cx="2056630" cy="125235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631505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А</a:t>
            </a:r>
            <a:r>
              <a:rPr sz="2001" spc="15" dirty="0">
                <a:solidFill>
                  <a:srgbClr val="232C34"/>
                </a:solidFill>
                <a:latin typeface="Museo Sans Cyrillic 500"/>
                <a:cs typeface="Arial"/>
              </a:rPr>
              <a:t>кт</a:t>
            </a:r>
            <a:r>
              <a:rPr sz="2001" spc="-30" dirty="0">
                <a:solidFill>
                  <a:srgbClr val="232C34"/>
                </a:solidFill>
                <a:latin typeface="Museo Sans Cyrillic 500"/>
                <a:cs typeface="Arial"/>
              </a:rPr>
              <a:t>у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альные 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</a:t>
            </a:r>
            <a:endParaRPr sz="2001">
              <a:latin typeface="Museo Sans Cyrillic 500"/>
              <a:cs typeface="Arial"/>
            </a:endParaRPr>
          </a:p>
          <a:p>
            <a:pPr marL="7701" marR="3081">
              <a:lnSpc>
                <a:spcPts val="2401"/>
              </a:lnSpc>
              <a:spcBef>
                <a:spcPts val="76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упражнения, 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входящие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sz="2001" spc="-2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УМК.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060" y="5420723"/>
            <a:ext cx="2266490" cy="93162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2401"/>
              </a:lnSpc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Комплекс</a:t>
            </a:r>
            <a:endParaRPr sz="2001">
              <a:latin typeface="Museo Sans Cyrillic 500"/>
              <a:cs typeface="Arial"/>
            </a:endParaRPr>
          </a:p>
          <a:p>
            <a:pPr marL="7701">
              <a:lnSpc>
                <a:spcPts val="2401"/>
              </a:lnSpc>
            </a:pP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инструментов</a:t>
            </a:r>
            <a:endParaRPr sz="2001">
              <a:latin typeface="Museo Sans Cyrillic 500"/>
              <a:cs typeface="Arial"/>
            </a:endParaRPr>
          </a:p>
          <a:p>
            <a:pPr marL="7701"/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для</a:t>
            </a:r>
            <a:r>
              <a:rPr sz="2001" spc="-3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преподавания.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060" y="3825651"/>
            <a:ext cx="2397412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Автоматическая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проверка</a:t>
            </a:r>
            <a:r>
              <a:rPr sz="2001" spc="-5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домашних  заданий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</a:t>
            </a:r>
            <a:r>
              <a:rPr sz="2001" spc="-2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тестов.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5608" y="3801752"/>
            <a:ext cx="2773620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для  </a:t>
            </a:r>
            <a:r>
              <a:rPr sz="2001" spc="-21" dirty="0">
                <a:solidFill>
                  <a:srgbClr val="232C34"/>
                </a:solidFill>
                <a:latin typeface="Museo Sans Cyrillic 500"/>
                <a:cs typeface="Arial"/>
              </a:rPr>
              <a:t>подготовки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к ЕГЭ, ОГЭ, 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НИКО,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00" dirty="0">
                <a:solidFill>
                  <a:srgbClr val="232C34"/>
                </a:solidFill>
                <a:latin typeface="Museo Sans Cyrillic 500"/>
                <a:cs typeface="Arial"/>
              </a:rPr>
              <a:t>ВПР.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9595" y="321541"/>
            <a:ext cx="4431481" cy="6535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2277" y="5392213"/>
            <a:ext cx="2773621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Встроенный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механизм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защиты </a:t>
            </a:r>
            <a:r>
              <a:rPr sz="2001" spc="-24" dirty="0" err="1">
                <a:solidFill>
                  <a:srgbClr val="232C34"/>
                </a:solidFill>
                <a:latin typeface="Museo Sans Cyrillic 500"/>
                <a:cs typeface="Arial"/>
              </a:rPr>
              <a:t>от</a:t>
            </a:r>
            <a:r>
              <a:rPr sz="2001" spc="-24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 err="1">
                <a:solidFill>
                  <a:srgbClr val="232C34"/>
                </a:solidFill>
                <a:latin typeface="Museo Sans Cyrillic 500"/>
                <a:cs typeface="Arial"/>
              </a:rPr>
              <a:t>списывания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 из </a:t>
            </a:r>
            <a:r>
              <a:rPr sz="2001" spc="-21" dirty="0">
                <a:solidFill>
                  <a:srgbClr val="232C34"/>
                </a:solidFill>
                <a:latin typeface="Museo Sans Cyrillic 500"/>
                <a:cs typeface="Arial"/>
              </a:rPr>
              <a:t>баз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домашних  заданий.</a:t>
            </a:r>
            <a:endParaRPr sz="2001" dirty="0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22C30-9637-494A-867E-AC646719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Индивидуализация обучения с </a:t>
            </a:r>
            <a:r>
              <a:rPr lang="en-US" dirty="0" err="1"/>
              <a:t>Skyes</a:t>
            </a:r>
            <a:r>
              <a:rPr lang="en-US" dirty="0"/>
              <a:t> Schools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4D76D-79EA-4FC3-87F9-0B300E32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28850"/>
            <a:ext cx="10168128" cy="3943350"/>
          </a:xfrm>
        </p:spPr>
        <p:txBody>
          <a:bodyPr/>
          <a:lstStyle/>
          <a:p>
            <a:r>
              <a:rPr lang="ru-RU" dirty="0"/>
              <a:t>За счет большого выбора заданий на все виды речевой деятельности;</a:t>
            </a:r>
          </a:p>
          <a:p>
            <a:r>
              <a:rPr lang="ru-RU" dirty="0"/>
              <a:t>Возможности быстро выбрать задание нужного уровня и тематики;</a:t>
            </a:r>
          </a:p>
          <a:p>
            <a:r>
              <a:rPr lang="ru-RU" dirty="0"/>
              <a:t>Электронного словаря и грамматического справочника для учеников;</a:t>
            </a:r>
          </a:p>
          <a:p>
            <a:r>
              <a:rPr lang="ru-RU" dirty="0"/>
              <a:t>А также возможностей для родителей и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99826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4907" y="0"/>
            <a:ext cx="5176808" cy="6857615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0254" y="1053010"/>
            <a:ext cx="4615871" cy="511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842" y="409870"/>
            <a:ext cx="3753994" cy="71459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4578" spc="6" dirty="0">
                <a:latin typeface="Museo Sans Cyrillic 500"/>
                <a:cs typeface="Arial"/>
              </a:rPr>
              <a:t>Для</a:t>
            </a:r>
            <a:r>
              <a:rPr sz="4578" spc="-27" dirty="0">
                <a:latin typeface="Museo Sans Cyrillic 500"/>
                <a:cs typeface="Arial"/>
              </a:rPr>
              <a:t> </a:t>
            </a:r>
            <a:r>
              <a:rPr sz="4578" spc="-33" dirty="0">
                <a:latin typeface="Museo Sans Cyrillic 500"/>
                <a:cs typeface="Arial"/>
              </a:rPr>
              <a:t>родителя</a:t>
            </a:r>
            <a:endParaRPr sz="4578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60" y="1984471"/>
            <a:ext cx="2133258" cy="154768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Следит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за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прогрессом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успеваемостью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ребёнка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всегда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курсе новых</a:t>
            </a:r>
            <a:r>
              <a:rPr sz="2001" spc="-58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ДЗ</a:t>
            </a:r>
            <a:r>
              <a:rPr sz="2001" spc="3" dirty="0">
                <a:latin typeface="Museo Sans Cyrillic 500"/>
                <a:cs typeface="Arial"/>
              </a:rPr>
              <a:t>.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9419" y="1996980"/>
            <a:ext cx="3234157" cy="12397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Просмотр 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развлекательного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контента  замещается 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образовательным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процессом.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060" y="4104816"/>
            <a:ext cx="1973841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Легко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оценивает 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вовлеченность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ребёнка.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5607" y="4080903"/>
            <a:ext cx="2989641" cy="123965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Экономит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средства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 время /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подготовка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к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ЕГЭ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ОГЭ </a:t>
            </a:r>
            <a:r>
              <a:rPr sz="2001" spc="-24" dirty="0">
                <a:solidFill>
                  <a:srgbClr val="232C34"/>
                </a:solidFill>
                <a:latin typeface="Museo Sans Cyrillic 500"/>
                <a:cs typeface="Arial"/>
              </a:rPr>
              <a:t>без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поиска</a:t>
            </a:r>
            <a:endParaRPr sz="2001">
              <a:latin typeface="Museo Sans Cyrillic 500"/>
              <a:cs typeface="Arial"/>
            </a:endParaRPr>
          </a:p>
          <a:p>
            <a:pPr marL="7701">
              <a:lnSpc>
                <a:spcPts val="2398"/>
              </a:lnSpc>
            </a:pP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репетитора.</a:t>
            </a:r>
            <a:endParaRPr sz="2001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1EB19-0EF2-4A15-8B34-C4627E0C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нужна индивидуализация?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99A94-0D24-49B7-82B8-C23E8A9E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52320"/>
            <a:ext cx="10168128" cy="4119880"/>
          </a:xfrm>
        </p:spPr>
        <p:txBody>
          <a:bodyPr/>
          <a:lstStyle/>
          <a:p>
            <a:r>
              <a:rPr lang="ru-RU" dirty="0"/>
              <a:t>У разных учеников – разные способности к изучению языка (как родного, так и иностранного): тест на определение языкового интеллекта Зиверта, </a:t>
            </a:r>
            <a:r>
              <a:rPr lang="en-US" dirty="0"/>
              <a:t>Modern Language Aptitude test </a:t>
            </a:r>
            <a:r>
              <a:rPr lang="ru-RU" dirty="0"/>
              <a:t>и другие;</a:t>
            </a:r>
          </a:p>
        </p:txBody>
      </p:sp>
    </p:spTree>
    <p:extLst>
      <p:ext uri="{BB962C8B-B14F-4D97-AF65-F5344CB8AC3E}">
        <p14:creationId xmlns:p14="http://schemas.microsoft.com/office/powerpoint/2010/main" val="966900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A39DC-1B71-431F-9EC2-0743C6DA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 платформы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D768C-0828-4616-8913-DF371DFA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Фактически, платным является только доступ к электронным рабочим тетрадям к учебникам «</a:t>
            </a:r>
            <a:r>
              <a:rPr lang="en-US" dirty="0"/>
              <a:t>Spotlight</a:t>
            </a:r>
            <a:r>
              <a:rPr lang="ru-RU" dirty="0"/>
              <a:t>» и «Сферы» по цене бумажной рабочей тетради.</a:t>
            </a:r>
          </a:p>
          <a:p>
            <a:r>
              <a:rPr lang="ru-RU" dirty="0"/>
              <a:t>В связи с эпидемиологической ситуацией доступ к этим рабочим тетрадям будет бесплатным до 24 апреля 2020 года.</a:t>
            </a:r>
          </a:p>
          <a:p>
            <a:r>
              <a:rPr lang="ru-RU" dirty="0"/>
              <a:t>Огромное количество материалов для подготовки к ВПР и итоговой аттестации (новые тесты – с сентября 2020 года), а также дополнительные тематические уроки, тесты, материалы по грамматике, лексике, аудированию и чтению – бесплатны.</a:t>
            </a:r>
          </a:p>
        </p:txBody>
      </p:sp>
    </p:spTree>
    <p:extLst>
      <p:ext uri="{BB962C8B-B14F-4D97-AF65-F5344CB8AC3E}">
        <p14:creationId xmlns:p14="http://schemas.microsoft.com/office/powerpoint/2010/main" val="2770477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287" y="3573462"/>
            <a:ext cx="1688123" cy="62397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С</a:t>
            </a:r>
            <a:r>
              <a:rPr sz="2001" spc="3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2001" spc="-49" dirty="0">
                <a:solidFill>
                  <a:srgbClr val="2A70F7"/>
                </a:solidFill>
                <a:latin typeface="Museo Sans Cyrillic 500"/>
                <a:cs typeface="Arial"/>
              </a:rPr>
              <a:t>г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ла</a:t>
            </a:r>
            <a:r>
              <a:rPr sz="2001" spc="24" dirty="0">
                <a:solidFill>
                  <a:srgbClr val="2A70F7"/>
                </a:solidFill>
                <a:latin typeface="Museo Sans Cyrillic 500"/>
                <a:cs typeface="Arial"/>
              </a:rPr>
              <a:t>с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2001" spc="-21" dirty="0">
                <a:solidFill>
                  <a:srgbClr val="2A70F7"/>
                </a:solidFill>
                <a:latin typeface="Museo Sans Cyrillic 500"/>
                <a:cs typeface="Arial"/>
              </a:rPr>
              <a:t>в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ание  </a:t>
            </a:r>
            <a:r>
              <a:rPr sz="2001" spc="-12" dirty="0">
                <a:solidFill>
                  <a:srgbClr val="2A70F7"/>
                </a:solidFill>
                <a:latin typeface="Museo Sans Cyrillic 500"/>
                <a:cs typeface="Arial"/>
              </a:rPr>
              <a:t>договора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287" y="4487989"/>
            <a:ext cx="2041997" cy="217542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2401"/>
              </a:lnSpc>
              <a:spcBef>
                <a:spcPts val="64"/>
              </a:spcBef>
            </a:pP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Заключаем</a:t>
            </a:r>
            <a:endParaRPr sz="2001" dirty="0">
              <a:latin typeface="Museo Sans Cyrillic 500"/>
              <a:cs typeface="Arial"/>
            </a:endParaRPr>
          </a:p>
          <a:p>
            <a:pPr marL="7701" marR="3081">
              <a:lnSpc>
                <a:spcPts val="2401"/>
              </a:lnSpc>
              <a:spcBef>
                <a:spcPts val="79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типовой</a:t>
            </a:r>
            <a:r>
              <a:rPr sz="2001" spc="-4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договор,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котором  указывается,</a:t>
            </a:r>
            <a:r>
              <a:rPr sz="2001" spc="-5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что</a:t>
            </a:r>
            <a:endParaRPr sz="2001" dirty="0">
              <a:latin typeface="Museo Sans Cyrillic 500"/>
              <a:cs typeface="Arial"/>
            </a:endParaRPr>
          </a:p>
          <a:p>
            <a:pPr marL="7701">
              <a:lnSpc>
                <a:spcPts val="2319"/>
              </a:lnSpc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мы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передаем</a:t>
            </a:r>
            <a:endParaRPr sz="2001" dirty="0">
              <a:latin typeface="Museo Sans Cyrillic 500"/>
              <a:cs typeface="Arial"/>
            </a:endParaRPr>
          </a:p>
          <a:p>
            <a:pPr marL="7701" marR="100502">
              <a:lnSpc>
                <a:spcPts val="2401"/>
              </a:lnSpc>
              <a:spcBef>
                <a:spcPts val="79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школе</a:t>
            </a:r>
            <a:r>
              <a:rPr sz="2001" spc="-5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лицензии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учеников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6496" y="3570453"/>
            <a:ext cx="1730480" cy="31607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Прием</a:t>
            </a:r>
            <a:r>
              <a:rPr sz="2001" spc="-58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ключей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496" y="4485258"/>
            <a:ext cx="2098987" cy="216337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Школа 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предоставляет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список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педагогов, 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которые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создают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классы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заводят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платформу</a:t>
            </a:r>
            <a:endParaRPr sz="2001" dirty="0">
              <a:latin typeface="Museo Sans Cyrillic 500"/>
              <a:cs typeface="Arial"/>
            </a:endParaRPr>
          </a:p>
          <a:p>
            <a:pPr marL="7701">
              <a:lnSpc>
                <a:spcPts val="2395"/>
              </a:lnSpc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учеников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8499" y="3570453"/>
            <a:ext cx="1452078" cy="62397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Н</a:t>
            </a:r>
            <a:r>
              <a:rPr sz="2001" spc="-42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числе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н</a:t>
            </a: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ие  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лицензий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8499" y="4485258"/>
            <a:ext cx="1589932" cy="216349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У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педагогов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ЛК 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появляется 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возможность 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выдать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ученикам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доступ к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УМК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7526" y="3958411"/>
            <a:ext cx="472859" cy="56109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3578" spc="21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3578" dirty="0">
              <a:latin typeface="Museo Sans Cyrillic 500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1280" y="3923043"/>
            <a:ext cx="472859" cy="56109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3578" spc="21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3578">
              <a:latin typeface="Museo Sans Cyrillic 500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42286" y="3923043"/>
            <a:ext cx="472859" cy="56109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3578" spc="21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3578">
              <a:latin typeface="Museo Sans Cyrillic 500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455" y="3570453"/>
            <a:ext cx="888729" cy="31607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1" spc="3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п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л</a:t>
            </a:r>
            <a:r>
              <a:rPr sz="2001" spc="-55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r>
              <a:rPr sz="2001" spc="-30" dirty="0">
                <a:solidFill>
                  <a:srgbClr val="2A70F7"/>
                </a:solidFill>
                <a:latin typeface="Museo Sans Cyrillic 500"/>
                <a:cs typeface="Arial"/>
              </a:rPr>
              <a:t>т</a:t>
            </a: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455" y="4485258"/>
            <a:ext cx="2177155" cy="186803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183290" algn="just">
              <a:spcBef>
                <a:spcPts val="64"/>
              </a:spcBef>
            </a:pP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Выставляет </a:t>
            </a:r>
            <a:r>
              <a:rPr sz="2001" spc="-24" dirty="0">
                <a:solidFill>
                  <a:srgbClr val="232C34"/>
                </a:solidFill>
                <a:latin typeface="Museo Sans Cyrillic 500"/>
                <a:cs typeface="Arial"/>
              </a:rPr>
              <a:t>счет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6" dirty="0">
                <a:solidFill>
                  <a:srgbClr val="232C34"/>
                </a:solidFill>
                <a:latin typeface="Museo Sans Cyrillic 500"/>
                <a:cs typeface="Arial"/>
              </a:rPr>
              <a:t>акт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передачи 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лицензий.</a:t>
            </a:r>
            <a:endParaRPr sz="2001">
              <a:latin typeface="Museo Sans Cyrillic 500"/>
              <a:cs typeface="Arial"/>
            </a:endParaRPr>
          </a:p>
          <a:p>
            <a:pPr marL="7701">
              <a:lnSpc>
                <a:spcPts val="2398"/>
              </a:lnSpc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Школа</a:t>
            </a:r>
            <a:endParaRPr sz="2001">
              <a:latin typeface="Museo Sans Cyrillic 500"/>
              <a:cs typeface="Arial"/>
            </a:endParaRPr>
          </a:p>
          <a:p>
            <a:pPr marL="7701" marR="3081">
              <a:lnSpc>
                <a:spcPts val="2401"/>
              </a:lnSpc>
              <a:spcBef>
                <a:spcPts val="79"/>
              </a:spcBef>
            </a:pP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оплачивает</a:t>
            </a:r>
            <a:r>
              <a:rPr sz="2001" spc="-6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сумму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по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договору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5597" y="478512"/>
            <a:ext cx="5850286" cy="685662"/>
          </a:xfrm>
          <a:prstGeom prst="rect">
            <a:avLst/>
          </a:prstGeom>
        </p:spPr>
        <p:txBody>
          <a:bodyPr vert="horz" wrap="square" lIns="0" tIns="847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pc="24" dirty="0">
                <a:latin typeface="Museo Sans Cyrillic 500"/>
                <a:cs typeface="Arial"/>
              </a:rPr>
              <a:t>Закупка </a:t>
            </a:r>
            <a:r>
              <a:rPr spc="3" dirty="0">
                <a:latin typeface="Museo Sans Cyrillic 500"/>
                <a:cs typeface="Arial"/>
              </a:rPr>
              <a:t>Skyes</a:t>
            </a:r>
            <a:r>
              <a:rPr spc="-97" dirty="0">
                <a:latin typeface="Museo Sans Cyrillic 500"/>
                <a:cs typeface="Arial"/>
              </a:rPr>
              <a:t> </a:t>
            </a:r>
            <a:r>
              <a:rPr dirty="0">
                <a:latin typeface="Museo Sans Cyrillic 500"/>
                <a:cs typeface="Arial"/>
              </a:rPr>
              <a:t>школой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8AA1C6-E7D2-49A7-A4F4-03BB3E9529B8}"/>
              </a:ext>
            </a:extLst>
          </p:cNvPr>
          <p:cNvSpPr/>
          <p:nvPr/>
        </p:nvSpPr>
        <p:spPr>
          <a:xfrm>
            <a:off x="553718" y="1502154"/>
            <a:ext cx="11084565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19" dirty="0">
                <a:solidFill>
                  <a:srgbClr val="000000"/>
                </a:solidFill>
                <a:latin typeface="Museo Sans Cyrillic 500"/>
              </a:rPr>
              <a:t> 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Школа может приобретать </a:t>
            </a:r>
            <a:r>
              <a:rPr lang="ru-RU" sz="1819" dirty="0" err="1">
                <a:solidFill>
                  <a:srgbClr val="000000"/>
                </a:solidFill>
                <a:latin typeface="Museo Sans Cyrillic 500"/>
              </a:rPr>
              <a:t>Skyes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 за счет субсидий на цифровизацию образовательных организаций субъекта Федерации в рамках государственной программы Федерального проекта «Цифровая образовательная среда».</a:t>
            </a:r>
            <a:endParaRPr lang="en-US" sz="1819" dirty="0">
              <a:solidFill>
                <a:srgbClr val="000000"/>
              </a:solidFill>
              <a:latin typeface="Museo Sans Cyrillic 50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1819" dirty="0">
              <a:solidFill>
                <a:srgbClr val="000000"/>
              </a:solidFill>
              <a:latin typeface="Museo Sans Cyrillic 50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19" dirty="0">
                <a:solidFill>
                  <a:srgbClr val="000000"/>
                </a:solidFill>
                <a:latin typeface="Museo Sans Cyrillic 500"/>
              </a:rPr>
              <a:t> 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Школа может приобретать </a:t>
            </a:r>
            <a:r>
              <a:rPr lang="ru-RU" sz="1819" dirty="0" err="1">
                <a:solidFill>
                  <a:srgbClr val="000000"/>
                </a:solidFill>
                <a:latin typeface="Museo Sans Cyrillic 500"/>
              </a:rPr>
              <a:t>Skyes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 за счет субсидий на выполнение </a:t>
            </a:r>
            <a:r>
              <a:rPr lang="ru-RU" sz="1819" dirty="0" err="1">
                <a:solidFill>
                  <a:srgbClr val="000000"/>
                </a:solidFill>
                <a:latin typeface="Museo Sans Cyrillic 500"/>
              </a:rPr>
              <a:t>госзадания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 в случае включения директором школы учебного пособия для УМК “Английский в фокусе” в перечень приобретаемых учебных пособий.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5477-4543-4AF7-A8E7-14349F29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организовать дистанционное обучение с </a:t>
            </a:r>
            <a:r>
              <a:rPr lang="en-US" dirty="0" err="1"/>
              <a:t>Skyes</a:t>
            </a:r>
            <a:r>
              <a:rPr lang="en-US" dirty="0"/>
              <a:t> school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3A137-C0FF-4C9D-9F91-9541A520F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Вам понадобится:</a:t>
            </a:r>
          </a:p>
          <a:p>
            <a:r>
              <a:rPr lang="ru-RU" dirty="0"/>
              <a:t>Инструмент для трансляции видеоурока (например, </a:t>
            </a:r>
            <a:r>
              <a:rPr lang="en-US" dirty="0"/>
              <a:t>Skype, Zoom)</a:t>
            </a:r>
          </a:p>
          <a:p>
            <a:r>
              <a:rPr lang="ru-RU" dirty="0"/>
              <a:t>Интерактивная онлайн-доска (например </a:t>
            </a:r>
            <a:r>
              <a:rPr lang="en-US" dirty="0">
                <a:hlinkClick r:id="rId2"/>
              </a:rPr>
              <a:t>https://draw.chat/</a:t>
            </a:r>
            <a:r>
              <a:rPr lang="ru-RU" dirty="0"/>
              <a:t>, </a:t>
            </a:r>
            <a:r>
              <a:rPr lang="en-US" dirty="0">
                <a:hlinkClick r:id="rId3"/>
              </a:rPr>
              <a:t>https://netboard.me/</a:t>
            </a:r>
            <a:r>
              <a:rPr lang="ru-RU" dirty="0"/>
              <a:t>, </a:t>
            </a:r>
            <a:r>
              <a:rPr lang="en-US" dirty="0">
                <a:hlinkClick r:id="rId4"/>
              </a:rPr>
              <a:t>http://scrumblr.ca/</a:t>
            </a:r>
            <a:r>
              <a:rPr lang="ru-RU" dirty="0"/>
              <a:t>, </a:t>
            </a:r>
            <a:r>
              <a:rPr lang="en-US" dirty="0">
                <a:hlinkClick r:id="rId5"/>
              </a:rPr>
              <a:t>https://miro.com/</a:t>
            </a:r>
            <a:r>
              <a:rPr lang="ru-RU" dirty="0"/>
              <a:t>)</a:t>
            </a:r>
          </a:p>
          <a:p>
            <a:r>
              <a:rPr lang="ru-RU" dirty="0"/>
              <a:t>Доступ к платформе </a:t>
            </a:r>
            <a:r>
              <a:rPr lang="en-US" dirty="0" err="1"/>
              <a:t>Skyes</a:t>
            </a:r>
            <a:r>
              <a:rPr lang="en-US" dirty="0"/>
              <a:t> (</a:t>
            </a:r>
            <a:r>
              <a:rPr lang="ru-RU" dirty="0"/>
              <a:t>регистрация быстрая и требует минимальных усилий) по адресу </a:t>
            </a:r>
            <a:r>
              <a:rPr lang="en-US" dirty="0"/>
              <a:t>edu.skyeng.ru </a:t>
            </a:r>
          </a:p>
          <a:p>
            <a:r>
              <a:rPr lang="ru-RU" dirty="0"/>
              <a:t>Видеокамера, микрофон (встроенные в ноутбук, наружные или в мобильном устройстве)</a:t>
            </a:r>
          </a:p>
          <a:p>
            <a:r>
              <a:rPr lang="ru-RU" dirty="0"/>
              <a:t>Документ в  </a:t>
            </a:r>
            <a:r>
              <a:rPr lang="en-US" dirty="0"/>
              <a:t>Google docs </a:t>
            </a:r>
            <a:r>
              <a:rPr lang="ru-RU" dirty="0"/>
              <a:t>для размещения ссылок для входа на онлайн-уроки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53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EF2DD-4AEA-40B2-8B16-C47B2361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5FB677-1423-41EC-9F4E-536E44423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92" y="665226"/>
            <a:ext cx="11814616" cy="586232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53444C8-B505-4232-B1D0-D5FEA73F3250}"/>
              </a:ext>
            </a:extLst>
          </p:cNvPr>
          <p:cNvSpPr/>
          <p:nvPr/>
        </p:nvSpPr>
        <p:spPr>
          <a:xfrm rot="19977497">
            <a:off x="9029182" y="1504880"/>
            <a:ext cx="1838151" cy="264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71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5D7C-99AB-46A2-89E5-4BAA2501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/>
          <a:lstStyle/>
          <a:p>
            <a:r>
              <a:rPr lang="ru-RU" dirty="0"/>
              <a:t>Как проводить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AE09C-20F4-4B5E-AC84-A333C6B91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5054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Создаете онлайн-встречу в </a:t>
            </a:r>
            <a:r>
              <a:rPr lang="en-US" dirty="0"/>
              <a:t>zoom</a:t>
            </a:r>
            <a:r>
              <a:rPr lang="ru-RU" dirty="0"/>
              <a:t>. Отправляете ссылку ученикам. Удобно, если все ссылки размещаются в общедоступном документе онлайн (например, </a:t>
            </a:r>
            <a:r>
              <a:rPr lang="en-US" dirty="0"/>
              <a:t>Google Docs)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Начинаете урок в </a:t>
            </a:r>
            <a:r>
              <a:rPr lang="en-US" dirty="0"/>
              <a:t>Zoom</a:t>
            </a:r>
            <a:r>
              <a:rPr lang="ru-RU" dirty="0"/>
              <a:t>. Ученики будут слышать и видеть Вас. Также Вы можете демонстрировать Ваш экран.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Используете интерактивную доску онлайн</a:t>
            </a:r>
            <a:r>
              <a:rPr lang="en-US" dirty="0"/>
              <a:t>,</a:t>
            </a:r>
            <a:r>
              <a:rPr lang="ru-RU" dirty="0"/>
              <a:t> если нужно</a:t>
            </a:r>
            <a:r>
              <a:rPr lang="en-US" dirty="0"/>
              <a:t>,</a:t>
            </a:r>
            <a:r>
              <a:rPr lang="ru-RU" dirty="0"/>
              <a:t> чтобы ученики писали на ней, или если Вам проще написать что-то от руки.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Назначаете упражнения в </a:t>
            </a:r>
            <a:r>
              <a:rPr lang="en-US" dirty="0" err="1"/>
              <a:t>Skyes</a:t>
            </a:r>
            <a:r>
              <a:rPr lang="en-US" dirty="0"/>
              <a:t>. </a:t>
            </a:r>
            <a:r>
              <a:rPr lang="ru-RU" dirty="0"/>
              <a:t>Ученики могут выполнять их прямо во время урока. Вам сразу видны результаты. Вы можете вывести упражнение на экран своего компьютера, включить трансляцию экрана и разобрать задание вместе с учениками.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Даете домашнее задание из </a:t>
            </a:r>
            <a:r>
              <a:rPr lang="en-US" dirty="0" err="1"/>
              <a:t>Skyes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44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841" y="409977"/>
            <a:ext cx="1941496" cy="1415585"/>
          </a:xfrm>
          <a:prstGeom prst="rect">
            <a:avLst/>
          </a:prstGeom>
        </p:spPr>
        <p:txBody>
          <a:bodyPr vert="horz" wrap="square" lIns="0" tIns="6546" rIns="0" bIns="0" rtlCol="0" anchor="ctr">
            <a:spAutoFit/>
          </a:bodyPr>
          <a:lstStyle/>
          <a:p>
            <a:pPr marL="7701" marR="3081">
              <a:lnSpc>
                <a:spcPct val="100499"/>
              </a:lnSpc>
              <a:spcBef>
                <a:spcPts val="52"/>
              </a:spcBef>
            </a:pPr>
            <a:r>
              <a:rPr sz="4578" spc="-152" dirty="0">
                <a:latin typeface="Museo Sans Cyrillic 500"/>
                <a:cs typeface="Arial"/>
              </a:rPr>
              <a:t>Р</a:t>
            </a:r>
            <a:r>
              <a:rPr sz="4578" spc="6" dirty="0">
                <a:latin typeface="Museo Sans Cyrillic 500"/>
                <a:cs typeface="Arial"/>
              </a:rPr>
              <a:t>аб</a:t>
            </a:r>
            <a:r>
              <a:rPr sz="4578" spc="-91" dirty="0">
                <a:latin typeface="Museo Sans Cyrillic 500"/>
                <a:cs typeface="Arial"/>
              </a:rPr>
              <a:t>о</a:t>
            </a:r>
            <a:r>
              <a:rPr sz="4578" spc="-45" dirty="0">
                <a:latin typeface="Museo Sans Cyrillic 500"/>
                <a:cs typeface="Arial"/>
              </a:rPr>
              <a:t>т</a:t>
            </a:r>
            <a:r>
              <a:rPr sz="4578" spc="6" dirty="0">
                <a:latin typeface="Museo Sans Cyrillic 500"/>
                <a:cs typeface="Arial"/>
              </a:rPr>
              <a:t>а  дома</a:t>
            </a:r>
            <a:endParaRPr sz="4578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966" y="2235634"/>
            <a:ext cx="3109781" cy="766946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7701" marR="3081">
              <a:lnSpc>
                <a:spcPct val="100600"/>
              </a:lnSpc>
              <a:spcBef>
                <a:spcPts val="52"/>
              </a:spcBef>
            </a:pPr>
            <a:r>
              <a:rPr sz="2486" spc="-6" dirty="0">
                <a:solidFill>
                  <a:srgbClr val="232C34"/>
                </a:solidFill>
                <a:latin typeface="Museo Sans Cyrillic 500"/>
                <a:cs typeface="Arial"/>
              </a:rPr>
              <a:t>Компьютер, планшет  </a:t>
            </a:r>
            <a:r>
              <a:rPr sz="2486" spc="3" dirty="0">
                <a:solidFill>
                  <a:srgbClr val="232C34"/>
                </a:solidFill>
                <a:latin typeface="Museo Sans Cyrillic 500"/>
                <a:cs typeface="Arial"/>
              </a:rPr>
              <a:t>или</a:t>
            </a:r>
            <a:r>
              <a:rPr sz="2486" spc="-6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486" spc="-12" dirty="0">
                <a:solidFill>
                  <a:srgbClr val="232C34"/>
                </a:solidFill>
                <a:latin typeface="Museo Sans Cyrillic 500"/>
                <a:cs typeface="Arial"/>
              </a:rPr>
              <a:t>телефон</a:t>
            </a:r>
            <a:endParaRPr sz="2486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966" y="3751426"/>
            <a:ext cx="3077821" cy="134887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>
              <a:lnSpc>
                <a:spcPct val="100400"/>
              </a:lnSpc>
              <a:spcBef>
                <a:spcPts val="76"/>
              </a:spcBef>
            </a:pPr>
            <a:r>
              <a:rPr sz="1728" spc="-3" dirty="0">
                <a:solidFill>
                  <a:srgbClr val="232C34"/>
                </a:solidFill>
                <a:latin typeface="Museo Sans Cyrillic 500"/>
                <a:cs typeface="Arial"/>
              </a:rPr>
              <a:t>Преподаватель </a:t>
            </a:r>
            <a:r>
              <a:rPr sz="1728" spc="-6" dirty="0">
                <a:solidFill>
                  <a:srgbClr val="232C34"/>
                </a:solidFill>
                <a:latin typeface="Museo Sans Cyrillic 500"/>
                <a:cs typeface="Arial"/>
              </a:rPr>
              <a:t>может </a:t>
            </a:r>
            <a:r>
              <a:rPr sz="1728" spc="3" dirty="0">
                <a:solidFill>
                  <a:srgbClr val="232C34"/>
                </a:solidFill>
                <a:latin typeface="Museo Sans Cyrillic 500"/>
                <a:cs typeface="Arial"/>
              </a:rPr>
              <a:t>задать  </a:t>
            </a:r>
            <a:r>
              <a:rPr sz="1759" spc="-9" dirty="0">
                <a:solidFill>
                  <a:srgbClr val="232C34"/>
                </a:solidFill>
                <a:latin typeface="Museo Sans Cyrillic 500"/>
                <a:cs typeface="Arial"/>
              </a:rPr>
              <a:t>домашнее </a:t>
            </a:r>
            <a:r>
              <a:rPr sz="1759" spc="-6" dirty="0">
                <a:solidFill>
                  <a:srgbClr val="232C34"/>
                </a:solidFill>
                <a:latin typeface="Museo Sans Cyrillic 500"/>
                <a:cs typeface="Arial"/>
              </a:rPr>
              <a:t>задание </a:t>
            </a:r>
            <a:r>
              <a:rPr sz="1759" spc="-3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1759" spc="-18" dirty="0">
                <a:solidFill>
                  <a:srgbClr val="232C34"/>
                </a:solidFill>
                <a:latin typeface="Museo Sans Cyrillic 500"/>
                <a:cs typeface="Arial"/>
              </a:rPr>
              <a:t>один  </a:t>
            </a:r>
            <a:r>
              <a:rPr sz="1728" spc="15" dirty="0">
                <a:solidFill>
                  <a:srgbClr val="232C34"/>
                </a:solidFill>
                <a:latin typeface="Museo Sans Cyrillic 500"/>
                <a:cs typeface="Arial"/>
              </a:rPr>
              <a:t>клик. </a:t>
            </a:r>
            <a:r>
              <a:rPr sz="1728" spc="6" dirty="0">
                <a:solidFill>
                  <a:srgbClr val="232C34"/>
                </a:solidFill>
                <a:latin typeface="Museo Sans Cyrillic 500"/>
                <a:cs typeface="Arial"/>
              </a:rPr>
              <a:t>Система</a:t>
            </a:r>
            <a:r>
              <a:rPr sz="1728" spc="-5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728" spc="3" dirty="0">
                <a:solidFill>
                  <a:srgbClr val="232C34"/>
                </a:solidFill>
                <a:latin typeface="Museo Sans Cyrillic 500"/>
                <a:cs typeface="Arial"/>
              </a:rPr>
              <a:t>автоматически  </a:t>
            </a:r>
            <a:r>
              <a:rPr sz="1759" spc="-9" dirty="0">
                <a:solidFill>
                  <a:srgbClr val="232C34"/>
                </a:solidFill>
                <a:latin typeface="Museo Sans Cyrillic 500"/>
                <a:cs typeface="Arial"/>
              </a:rPr>
              <a:t>проверит работу </a:t>
            </a:r>
            <a:r>
              <a:rPr sz="1759" spc="-6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1759" spc="-9" dirty="0">
                <a:solidFill>
                  <a:srgbClr val="232C34"/>
                </a:solidFill>
                <a:latin typeface="Museo Sans Cyrillic 500"/>
                <a:cs typeface="Arial"/>
              </a:rPr>
              <a:t>выставит  </a:t>
            </a:r>
            <a:r>
              <a:rPr sz="1728" spc="6" dirty="0">
                <a:solidFill>
                  <a:srgbClr val="232C34"/>
                </a:solidFill>
                <a:latin typeface="Museo Sans Cyrillic 500"/>
                <a:cs typeface="Arial"/>
              </a:rPr>
              <a:t>оценки.</a:t>
            </a:r>
            <a:endParaRPr sz="1728">
              <a:latin typeface="Museo Sans Cyrillic 500"/>
              <a:cs typeface="Arial"/>
            </a:endParaRPr>
          </a:p>
        </p:txBody>
      </p:sp>
      <p:pic>
        <p:nvPicPr>
          <p:cNvPr id="8" name="Рисунок 7" descr="Изображение выглядит как человек, внутренний, ноутбу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006F45D-7166-477E-88CE-CF6EF0DC3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21" y="962662"/>
            <a:ext cx="7393240" cy="493267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C54E3-7F63-41FB-AA78-A1269E21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Что поможет учителю освоиться на </a:t>
            </a:r>
            <a:r>
              <a:rPr lang="en-US" dirty="0" err="1"/>
              <a:t>Skyes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E7C0-8D8F-4A5D-8880-AD83B6BD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ru-RU" sz="2400" dirty="0"/>
              <a:t>Подробный справочник онлайн</a:t>
            </a:r>
          </a:p>
          <a:p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5F4DBC-79CA-4F18-B076-E7FCBF39B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720" y="1788478"/>
            <a:ext cx="5118079" cy="48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4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C54E3-7F63-41FB-AA78-A1269E21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Что поможет учителю освоиться на Skyes?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E7C0-8D8F-4A5D-8880-AD83B6BD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Онлайн-курс повышения квалификации на 72 часа с удостоверением государственного образца. Курс доступен для преподавателей школ, которые работают по Skyes в нескольких классах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D933806-BB78-42FF-8829-1F6286F89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640" y="1263359"/>
            <a:ext cx="6656832" cy="42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4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81DE66-2206-4C11-88F6-7B0FA7FF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ru-RU" sz="3600"/>
              <a:t>Подводя итоги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48FF6619-657D-4D14-B563-977DC4AC8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567974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697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D7EB1-8E17-49E6-981A-EFBF528D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➜ Мы всегда на связи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C5AF7-DE13-478E-A33A-5FCF71AAD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 готовы ответить на любые вопросы.</a:t>
            </a:r>
          </a:p>
          <a:p>
            <a:r>
              <a:rPr lang="ru-RU" dirty="0"/>
              <a:t>Звонок по России бесплатный: </a:t>
            </a:r>
          </a:p>
          <a:p>
            <a:r>
              <a:rPr lang="ru-RU" dirty="0">
                <a:hlinkClick r:id="rId2"/>
              </a:rPr>
              <a:t>8 800 333-23-42</a:t>
            </a:r>
            <a:endParaRPr lang="ru-RU" dirty="0"/>
          </a:p>
          <a:p>
            <a:r>
              <a:rPr lang="ru-RU" dirty="0"/>
              <a:t>forschools@skyeng.ru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9A0D-628E-4158-AC15-08AD2DDD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 Зиверта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DEC2CD-022F-46DB-8BAD-42827FF5C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766" y="233680"/>
            <a:ext cx="6129422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5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1EB19-0EF2-4A15-8B34-C4627E0C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нужна индивидуализация?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99A94-0D24-49B7-82B8-C23E8A9E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52320"/>
            <a:ext cx="10168128" cy="4119880"/>
          </a:xfrm>
        </p:spPr>
        <p:txBody>
          <a:bodyPr/>
          <a:lstStyle/>
          <a:p>
            <a:r>
              <a:rPr lang="ru-RU" dirty="0"/>
              <a:t>У разных учеников – разные цели в учебе. Рассмотрим, как могут разниться цели учителя и ученика в изучении английского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9287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BF9BA-2B86-4E13-B050-CE177F45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в изучении иностранного языка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0F529A-B7A3-4FE0-A5F1-ECFCBEA5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08" y="1844330"/>
            <a:ext cx="4937760" cy="823912"/>
          </a:xfrm>
        </p:spPr>
        <p:txBody>
          <a:bodyPr/>
          <a:lstStyle/>
          <a:p>
            <a:r>
              <a:rPr lang="ru-RU" dirty="0"/>
              <a:t>Ученик (на основе опросов)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F03439D-ED7F-4641-9B28-166E151CC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784356"/>
            <a:ext cx="4937760" cy="3387844"/>
          </a:xfrm>
        </p:spPr>
        <p:txBody>
          <a:bodyPr/>
          <a:lstStyle/>
          <a:p>
            <a:r>
              <a:rPr lang="ru-RU" dirty="0"/>
              <a:t>Понимать песни на английском;</a:t>
            </a:r>
          </a:p>
          <a:p>
            <a:r>
              <a:rPr lang="ru-RU" dirty="0"/>
              <a:t>Общаться в игровом чате;</a:t>
            </a:r>
          </a:p>
          <a:p>
            <a:r>
              <a:rPr lang="ru-RU" dirty="0"/>
              <a:t>Понимать фильмы / мультфильмы;</a:t>
            </a:r>
          </a:p>
          <a:p>
            <a:r>
              <a:rPr lang="ru-RU" dirty="0"/>
              <a:t>Получить хорошую оценку в школе.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0DF9EF1-2294-42CE-8550-F311FEE36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844330"/>
            <a:ext cx="4937760" cy="823912"/>
          </a:xfrm>
        </p:spPr>
        <p:txBody>
          <a:bodyPr/>
          <a:lstStyle/>
          <a:p>
            <a:r>
              <a:rPr lang="ru-RU" dirty="0"/>
              <a:t>Учитель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C9A8717-A2D1-467F-A04B-4E7C1D887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784355"/>
            <a:ext cx="4937760" cy="3387843"/>
          </a:xfrm>
        </p:spPr>
        <p:txBody>
          <a:bodyPr/>
          <a:lstStyle/>
          <a:p>
            <a:r>
              <a:rPr lang="ru-RU" dirty="0"/>
              <a:t>Достижение планируемых результатов ФГОС, выполнение программы;</a:t>
            </a:r>
          </a:p>
          <a:p>
            <a:r>
              <a:rPr lang="ru-RU" dirty="0"/>
              <a:t>Подготовка в ГИА (ОГЭ, ЕГЭ);</a:t>
            </a:r>
          </a:p>
          <a:p>
            <a:r>
              <a:rPr lang="ru-RU" dirty="0"/>
              <a:t>Подготовка к ВПР, контрольным работам;</a:t>
            </a:r>
          </a:p>
          <a:p>
            <a:r>
              <a:rPr lang="ru-RU" dirty="0"/>
              <a:t>Научить общаться.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4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F3031F-E284-46FD-8549-6D3148E4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Предметные</a:t>
            </a:r>
            <a:r>
              <a:rPr lang="en-US" sz="4800" dirty="0"/>
              <a:t> </a:t>
            </a:r>
            <a:r>
              <a:rPr lang="en-US" sz="4800" dirty="0" err="1"/>
              <a:t>результаты</a:t>
            </a:r>
            <a:r>
              <a:rPr lang="en-US" sz="4800" dirty="0"/>
              <a:t> ФГОС ООО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1D83189-A749-47D1-B66D-904DAE5BC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1573621"/>
            <a:ext cx="6846363" cy="35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4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B6A33-FA76-4F79-B245-A9EAAFCF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Особые потребности и индивидуализация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D4EFE-1EC5-454F-BD35-957455C6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Особая категория учащихся – дети с ОВЗ (особыми возможностями здоровья). Они тоже нуждаются в индивидуальном подходе и учете ряда особенностей.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88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034CC-EEB8-477B-BC01-7C653B02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дает индивидуализация обучения?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D6F82-A6CD-44B5-89D5-00BE7AB0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4439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Учет образовательных потребностей учеников;</a:t>
            </a:r>
          </a:p>
          <a:p>
            <a:r>
              <a:rPr lang="ru-RU" dirty="0"/>
              <a:t>Возможность дополнительной тренировки;</a:t>
            </a:r>
          </a:p>
          <a:p>
            <a:r>
              <a:rPr lang="ru-RU" dirty="0"/>
              <a:t>Расширение и углубление знаний у тех учеников, кому это требуется;</a:t>
            </a:r>
          </a:p>
          <a:p>
            <a:r>
              <a:rPr lang="ru-RU" dirty="0"/>
              <a:t>Повышение мотивации (за счет более интересной работы);</a:t>
            </a:r>
          </a:p>
          <a:p>
            <a:r>
              <a:rPr lang="ru-RU" dirty="0"/>
              <a:t>Дополнительную подготовку к ВПР, ОГЭ, ЕГЕ.</a:t>
            </a:r>
          </a:p>
          <a:p>
            <a:endParaRPr lang="ru-RU" dirty="0"/>
          </a:p>
          <a:p>
            <a:r>
              <a:rPr lang="ru-RU" dirty="0"/>
              <a:t>Как же достичь этой «прекрасной поры»?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4666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392441"/>
      </a:dk2>
      <a:lt2>
        <a:srgbClr val="E4E8E2"/>
      </a:lt2>
      <a:accent1>
        <a:srgbClr val="9A25C7"/>
      </a:accent1>
      <a:accent2>
        <a:srgbClr val="6837D9"/>
      </a:accent2>
      <a:accent3>
        <a:srgbClr val="D937C3"/>
      </a:accent3>
      <a:accent4>
        <a:srgbClr val="7BB422"/>
      </a:accent4>
      <a:accent5>
        <a:srgbClr val="4BBA2F"/>
      </a:accent5>
      <a:accent6>
        <a:srgbClr val="23BD45"/>
      </a:accent6>
      <a:hlink>
        <a:srgbClr val="4C933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Широкоэкранный</PresentationFormat>
  <Paragraphs>161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Avenir Next LT Pro</vt:lpstr>
      <vt:lpstr>Calibri</vt:lpstr>
      <vt:lpstr>Museo Sans Cyrillic 500</vt:lpstr>
      <vt:lpstr>AccentBoxVTI</vt:lpstr>
      <vt:lpstr>Индивидуализация обучения с помощью сервисов Skysmart и Skyes school от Skyeng</vt:lpstr>
      <vt:lpstr>Зачем нужна индивидуализация?</vt:lpstr>
      <vt:lpstr>Зачем нужна индивидуализация?</vt:lpstr>
      <vt:lpstr>Тест Зиверта</vt:lpstr>
      <vt:lpstr>Зачем нужна индивидуализация?</vt:lpstr>
      <vt:lpstr>Цели в изучении иностранного языка</vt:lpstr>
      <vt:lpstr>Предметные результаты ФГОС ООО</vt:lpstr>
      <vt:lpstr>Особые потребности и индивидуализация</vt:lpstr>
      <vt:lpstr>Что дает индивидуализация обучения?</vt:lpstr>
      <vt:lpstr>Сложности </vt:lpstr>
      <vt:lpstr>Возможности платформ </vt:lpstr>
      <vt:lpstr>edu.skysmart.ru </vt:lpstr>
      <vt:lpstr>Skysmart</vt:lpstr>
      <vt:lpstr>Skysmart</vt:lpstr>
      <vt:lpstr>Skysmart</vt:lpstr>
      <vt:lpstr>Skysmart</vt:lpstr>
      <vt:lpstr>Skysmart</vt:lpstr>
      <vt:lpstr>Skysmart</vt:lpstr>
      <vt:lpstr>Индивидуализация через Skysmart</vt:lpstr>
      <vt:lpstr>Индивидуализация обучения английскому языку </vt:lpstr>
      <vt:lpstr>Возможности Skyes school</vt:lpstr>
      <vt:lpstr>Онлайн-классы</vt:lpstr>
      <vt:lpstr>Электронная рабочая тетрадь</vt:lpstr>
      <vt:lpstr>Дополнительные упражнения</vt:lpstr>
      <vt:lpstr>Тематические уроки – повышение мотивации</vt:lpstr>
      <vt:lpstr>Грамматический справочник</vt:lpstr>
      <vt:lpstr>Для учителя</vt:lpstr>
      <vt:lpstr>Индивидуализация обучения с Skyes Schools</vt:lpstr>
      <vt:lpstr>Для родителя</vt:lpstr>
      <vt:lpstr>Стоимость платформы</vt:lpstr>
      <vt:lpstr>Закупка Skyes школой</vt:lpstr>
      <vt:lpstr>Как организовать дистанционное обучение с Skyes school</vt:lpstr>
      <vt:lpstr>Презентация PowerPoint</vt:lpstr>
      <vt:lpstr>Как проводить</vt:lpstr>
      <vt:lpstr>Работа  дома</vt:lpstr>
      <vt:lpstr>Что поможет учителю освоиться на Skyes?</vt:lpstr>
      <vt:lpstr>Что поможет учителю освоиться на Skyes?</vt:lpstr>
      <vt:lpstr>Подводя итоги</vt:lpstr>
      <vt:lpstr>➜ Мы всегда на связи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обучения с помощью сервисов Skysmart и Skyes school от Skyeng</dc:title>
  <dc:creator>Alexey Konobeiev</dc:creator>
  <cp:lastModifiedBy>Alexey Konobeiev</cp:lastModifiedBy>
  <cp:revision>1</cp:revision>
  <dcterms:created xsi:type="dcterms:W3CDTF">2020-04-13T17:08:43Z</dcterms:created>
  <dcterms:modified xsi:type="dcterms:W3CDTF">2020-04-13T17:09:01Z</dcterms:modified>
</cp:coreProperties>
</file>